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5" r:id="rId1"/>
    <p:sldMasterId id="2147485327" r:id="rId2"/>
    <p:sldMasterId id="2147485339" r:id="rId3"/>
    <p:sldMasterId id="2147485387" r:id="rId4"/>
    <p:sldMasterId id="2147485399" r:id="rId5"/>
    <p:sldMasterId id="2147485315" r:id="rId6"/>
    <p:sldMasterId id="2147485423" r:id="rId7"/>
    <p:sldMasterId id="2147485411" r:id="rId8"/>
    <p:sldMasterId id="2147485363" r:id="rId9"/>
    <p:sldMasterId id="2147485375" r:id="rId10"/>
  </p:sldMasterIdLst>
  <p:notesMasterIdLst>
    <p:notesMasterId r:id="rId17"/>
  </p:notesMasterIdLst>
  <p:handoutMasterIdLst>
    <p:handoutMasterId r:id="rId18"/>
  </p:handoutMasterIdLst>
  <p:sldIdLst>
    <p:sldId id="2540" r:id="rId11"/>
    <p:sldId id="2541" r:id="rId12"/>
    <p:sldId id="2538" r:id="rId13"/>
    <p:sldId id="2539" r:id="rId14"/>
    <p:sldId id="2531" r:id="rId15"/>
    <p:sldId id="2542" r:id="rId16"/>
  </p:sldIdLst>
  <p:sldSz cx="12192000" cy="6858000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g2" initials="d" lastIdx="6" clrIdx="0">
    <p:extLst>
      <p:ext uri="{19B8F6BF-5375-455C-9EA6-DF929625EA0E}">
        <p15:presenceInfo xmlns:p15="http://schemas.microsoft.com/office/powerpoint/2012/main" userId="dg2" providerId="None"/>
      </p:ext>
    </p:extLst>
  </p:cmAuthor>
  <p:cmAuthor id="2" name="cleuton" initials="c" lastIdx="1" clrIdx="1">
    <p:extLst>
      <p:ext uri="{19B8F6BF-5375-455C-9EA6-DF929625EA0E}">
        <p15:presenceInfo xmlns:p15="http://schemas.microsoft.com/office/powerpoint/2012/main" userId="S-1-5-21-2453675563-2218119207-541361065-1286" providerId="AD"/>
      </p:ext>
    </p:extLst>
  </p:cmAuthor>
  <p:cmAuthor id="3" name="AFRANIO" initials="A" lastIdx="1" clrIdx="2">
    <p:extLst>
      <p:ext uri="{19B8F6BF-5375-455C-9EA6-DF929625EA0E}">
        <p15:presenceInfo xmlns:p15="http://schemas.microsoft.com/office/powerpoint/2012/main" userId="S-1-5-21-2453675563-2218119207-541361065-1236" providerId="AD"/>
      </p:ext>
    </p:extLst>
  </p:cmAuthor>
  <p:cmAuthor id="4" name="Afrânio" initials="A" lastIdx="1" clrIdx="3">
    <p:extLst>
      <p:ext uri="{19B8F6BF-5375-455C-9EA6-DF929625EA0E}">
        <p15:presenceInfo xmlns:p15="http://schemas.microsoft.com/office/powerpoint/2012/main" userId="Afrân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9D381"/>
    <a:srgbClr val="33CCFF"/>
    <a:srgbClr val="006600"/>
    <a:srgbClr val="FF9900"/>
    <a:srgbClr val="FFFF66"/>
    <a:srgbClr val="B5C26A"/>
    <a:srgbClr val="51CDF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5455" autoAdjust="0"/>
  </p:normalViewPr>
  <p:slideViewPr>
    <p:cSldViewPr snapToGrid="0" showGuides="1">
      <p:cViewPr varScale="1">
        <p:scale>
          <a:sx n="91" d="100"/>
          <a:sy n="91" d="100"/>
        </p:scale>
        <p:origin x="1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notesViewPr>
    <p:cSldViewPr snapToGrid="0" showGuides="1">
      <p:cViewPr>
        <p:scale>
          <a:sx n="190" d="100"/>
          <a:sy n="190" d="100"/>
        </p:scale>
        <p:origin x="930" y="-936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426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6CBAB364-402F-480D-BE8C-761C9AE0DD6E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08"/>
            <a:ext cx="2946400" cy="49426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0" y="9378408"/>
            <a:ext cx="2946400" cy="49426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E6BDC53B-D012-48A9-BA75-40A0ECB27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4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689997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8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378408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112411-D138-48C1-BB21-7E6DE0CD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13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3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39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7254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290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0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95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893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67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523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108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769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4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584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22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7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33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76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23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28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92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5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1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02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14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9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28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9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76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90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86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5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5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265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9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682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374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879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1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3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96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06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126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2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93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30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977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3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8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810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48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207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161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8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12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9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199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2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742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143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01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07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14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178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407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41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3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7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81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094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06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967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05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918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00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34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94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262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856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45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27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616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07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465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4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068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13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986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938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71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901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083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97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80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861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9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815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913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2088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964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661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33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47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937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067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356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hyperlink" Target="mailto:contato@actionpesquisas.com.b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977A-1324-4EC2-96CC-126F8300C43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Espaço Reservado para Imagem 4" descr="Espaço Reservado para Imagem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" descr="Imagem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06" y="5537755"/>
            <a:ext cx="2617789" cy="1015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3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6"/>
          <a:stretch/>
        </p:blipFill>
        <p:spPr>
          <a:xfrm>
            <a:off x="707136" y="-83128"/>
            <a:ext cx="5438103" cy="22156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3EF2-9353-4AC9-9B43-E2A3178F1BC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77"/>
          <p:cNvSpPr txBox="1"/>
          <p:nvPr userDrawn="1"/>
        </p:nvSpPr>
        <p:spPr>
          <a:xfrm>
            <a:off x="679481" y="4921078"/>
            <a:ext cx="3305592" cy="135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>
                <a:solidFill>
                  <a:srgbClr val="535353"/>
                </a:solidFill>
              </a:defRPr>
            </a:pPr>
            <a:r>
              <a:rPr dirty="0" err="1"/>
              <a:t>www.</a:t>
            </a:r>
            <a:r>
              <a:rPr dirty="0" err="1">
                <a:latin typeface="Poppins Bold"/>
                <a:ea typeface="Poppins Bold"/>
                <a:cs typeface="Poppins Bold"/>
                <a:sym typeface="Poppins Bold"/>
              </a:rPr>
              <a:t>actionpesquisas</a:t>
            </a:r>
            <a:r>
              <a:rPr dirty="0" err="1"/>
              <a:t>.com.br</a:t>
            </a:r>
            <a:endParaRPr dirty="0"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457200">
              <a:defRPr sz="1200">
                <a:solidFill>
                  <a:srgbClr val="535353"/>
                </a:solidFill>
              </a:defRPr>
            </a:pPr>
            <a:endParaRPr dirty="0"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 err="1"/>
              <a:t>Rua</a:t>
            </a:r>
            <a:r>
              <a:rPr dirty="0"/>
              <a:t> João Alfredo, 481 - São Geraldo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/>
              <a:t>Manaus - Amazonas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contato@actionpesquisas.com.br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/>
              <a:t>92 3234-2454 | 2127-0850</a:t>
            </a:r>
          </a:p>
        </p:txBody>
      </p:sp>
      <p:grpSp>
        <p:nvGrpSpPr>
          <p:cNvPr id="11" name="Grupo"/>
          <p:cNvGrpSpPr/>
          <p:nvPr userDrawn="1"/>
        </p:nvGrpSpPr>
        <p:grpSpPr>
          <a:xfrm>
            <a:off x="1444902" y="2956184"/>
            <a:ext cx="9759400" cy="1589874"/>
            <a:chOff x="0" y="0"/>
            <a:chExt cx="9759399" cy="1589872"/>
          </a:xfrm>
        </p:grpSpPr>
        <p:pic>
          <p:nvPicPr>
            <p:cNvPr id="12" name="Imagem" descr="Image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099946" cy="1589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TextBox 77"/>
            <p:cNvSpPr txBox="1"/>
            <p:nvPr/>
          </p:nvSpPr>
          <p:spPr>
            <a:xfrm>
              <a:off x="5899930" y="383208"/>
              <a:ext cx="3859470" cy="823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457200">
                <a:lnSpc>
                  <a:spcPct val="80000"/>
                </a:lnSpc>
                <a:defRPr sz="220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rPr dirty="0" err="1"/>
                <a:t>Transformando</a:t>
              </a:r>
              <a:endParaRPr dirty="0"/>
            </a:p>
            <a:p>
              <a:pPr defTabSz="457200">
                <a:lnSpc>
                  <a:spcPct val="80000"/>
                </a:lnSpc>
                <a:defRPr sz="220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rPr dirty="0" err="1"/>
                <a:t>informação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decisão</a:t>
              </a:r>
              <a:endParaRPr dirty="0"/>
            </a:p>
          </p:txBody>
        </p:sp>
        <p:sp>
          <p:nvSpPr>
            <p:cNvPr id="14" name="Retângulo"/>
            <p:cNvSpPr/>
            <p:nvPr/>
          </p:nvSpPr>
          <p:spPr>
            <a:xfrm>
              <a:off x="4989148" y="159940"/>
              <a:ext cx="21750" cy="1270001"/>
            </a:xfrm>
            <a:prstGeom prst="rect">
              <a:avLst/>
            </a:prstGeom>
            <a:solidFill>
              <a:srgbClr val="C135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2"/>
          <a:stretch/>
        </p:blipFill>
        <p:spPr>
          <a:xfrm>
            <a:off x="6372898" y="5224103"/>
            <a:ext cx="5438103" cy="1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82AA-9E3E-40ED-80A5-901F411DA95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202B"/>
          </a:solidFill>
          <a:ln w="12700">
            <a:solidFill>
              <a:srgbClr val="B5271E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Freeform: Shape 31"/>
          <p:cNvSpPr/>
          <p:nvPr userDrawn="1"/>
        </p:nvSpPr>
        <p:spPr>
          <a:xfrm>
            <a:off x="-1" y="4115372"/>
            <a:ext cx="2784746" cy="274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969" y="21600"/>
                </a:lnTo>
                <a:lnTo>
                  <a:pt x="0" y="21600"/>
                </a:lnTo>
                <a:lnTo>
                  <a:pt x="7618" y="38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Freeform: Shape 25"/>
          <p:cNvSpPr/>
          <p:nvPr userDrawn="1"/>
        </p:nvSpPr>
        <p:spPr>
          <a:xfrm>
            <a:off x="2724422" y="2742626"/>
            <a:ext cx="3295210" cy="4145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1807" y="21600"/>
                </a:lnTo>
                <a:lnTo>
                  <a:pt x="0" y="21600"/>
                </a:lnTo>
                <a:lnTo>
                  <a:pt x="9784" y="38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m 39" descr="Imagem 3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3922"/>
            <a:ext cx="2411435" cy="930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80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248" y="-53164"/>
            <a:ext cx="3567194" cy="17053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5C68-5206-4EFC-84B1-C666BCB2D07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20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7993-C1D1-45A1-BC11-015E116422B2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733849612.jpg" descr="shutterstock_1733849612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693" y="0"/>
            <a:ext cx="12386930" cy="69324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0D31-C9FE-4DC6-AB6F-EAD3C7B7D95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248" y="-53164"/>
            <a:ext cx="4499238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25"/>
          <a:stretch/>
        </p:blipFill>
        <p:spPr>
          <a:xfrm>
            <a:off x="6067786" y="5274153"/>
            <a:ext cx="5432007" cy="16358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5432007" cy="573073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E70A-DB42-42A4-B6F4-089ABD7D516B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" descr="Image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17" y="5312540"/>
            <a:ext cx="2652635" cy="1028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582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C4F8-A316-4021-B38E-BEE5270150ED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shutterstock_1414586843.jpg" descr="shutterstock_1414586843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023" y="-623433"/>
            <a:ext cx="15491590" cy="1032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248" y="-53164"/>
            <a:ext cx="4499238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DA98-D419-4B24-B8B1-79242011D0A1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shutterstock_1857873055.jpg" descr="shutterstock_1857873055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36" y="-1275740"/>
            <a:ext cx="12549472" cy="8366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248" y="-53164"/>
            <a:ext cx="4499238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5"/>
          <p:cNvSpPr/>
          <p:nvPr userDrawn="1"/>
        </p:nvSpPr>
        <p:spPr>
          <a:xfrm>
            <a:off x="-76200" y="-49198"/>
            <a:ext cx="12344400" cy="7010401"/>
          </a:xfrm>
          <a:prstGeom prst="rect">
            <a:avLst/>
          </a:prstGeom>
          <a:solidFill>
            <a:srgbClr val="D2202B">
              <a:alpha val="9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816" y="-170121"/>
            <a:ext cx="3298222" cy="1721513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34C9-423B-47D6-B461-6BD43E3FD28C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 Placeholder 2"/>
          <p:cNvSpPr txBox="1"/>
          <p:nvPr userDrawn="1"/>
        </p:nvSpPr>
        <p:spPr>
          <a:xfrm>
            <a:off x="574475" y="1431315"/>
            <a:ext cx="3726446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b="1" dirty="0" err="1"/>
              <a:t>Execução</a:t>
            </a:r>
            <a:r>
              <a:rPr b="1" dirty="0"/>
              <a:t> da </a:t>
            </a:r>
            <a:r>
              <a:rPr b="1" dirty="0" err="1"/>
              <a:t>Pesquisa</a:t>
            </a:r>
            <a:endParaRPr b="1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4"/>
          <a:stretch/>
        </p:blipFill>
        <p:spPr>
          <a:xfrm>
            <a:off x="-685802" y="4366937"/>
            <a:ext cx="3298222" cy="26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65" r:id="rId2"/>
    <p:sldLayoutId id="2147485366" r:id="rId3"/>
    <p:sldLayoutId id="2147485367" r:id="rId4"/>
    <p:sldLayoutId id="2147485368" r:id="rId5"/>
    <p:sldLayoutId id="2147485369" r:id="rId6"/>
    <p:sldLayoutId id="2147485370" r:id="rId7"/>
    <p:sldLayoutId id="2147485371" r:id="rId8"/>
    <p:sldLayoutId id="2147485372" r:id="rId9"/>
    <p:sldLayoutId id="2147485373" r:id="rId10"/>
    <p:sldLayoutId id="21474853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8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/>
          <p:nvPr/>
        </p:nvSpPr>
        <p:spPr>
          <a:xfrm>
            <a:off x="892885" y="609328"/>
            <a:ext cx="478536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 Bold"/>
                <a:cs typeface="Poppins Bold"/>
                <a:sym typeface="Poppins Bold"/>
              </a:rPr>
              <a:t>Escopo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6836" y="1376364"/>
            <a:ext cx="11357112" cy="526297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2000" tIns="0" rIns="36000" bIns="0" anchor="ctr">
            <a:normAutofit fontScale="925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Tipo de serviço: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1.1 Modalidade –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Pesquisa de Opinião.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1.2 Categoria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Quantitativa.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2.Público-alvo: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2.1 Universo –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Restrito 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pessoas residentes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cidade de Manaus/AM.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2.2 Tamanho do universo –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Conforme Tribunal Superior Eleitoral, Manaus possui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1.421.291</a:t>
            </a:r>
            <a:r>
              <a:rPr kumimoji="0" lang="pt-B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pessoas maiores de 16 anos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(TSE, consulta em Março/2023).</a:t>
            </a:r>
          </a:p>
          <a:p>
            <a:pPr marL="0" marR="0" lvl="1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2.3. Objetivo principal –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Aferir</a:t>
            </a:r>
            <a:r>
              <a:rPr kumimoji="0" lang="pt-BR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pretensão de compras para o período da semana santa e domingo de páscoa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1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3.Métodos e técnicas:</a:t>
            </a:r>
          </a:p>
          <a:p>
            <a:pPr marL="0" marR="0" lvl="0" indent="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3.1 Abrangência Geográfica dos resultados –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Zona Urbana da cidade de Manaus-Am.</a:t>
            </a:r>
          </a:p>
          <a:p>
            <a:pPr marL="0" marR="0" lvl="0" indent="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3.2 Distribuição da amostra –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Foram realizadas entrevistas com 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997 pessoas</a:t>
            </a:r>
            <a:r>
              <a:rPr kumimoji="0" lang="pt-BR" sz="1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</a:t>
            </a:r>
            <a:r>
              <a:rPr kumimoji="0" lang="pt-BR" sz="11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idade superior a </a:t>
            </a:r>
            <a:r>
              <a:rPr kumimoji="0" lang="pt-BR" sz="1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anos.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margem de erro amostral para um intervalo de confiança de 95% é de 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3,1%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mais ou menos.</a:t>
            </a:r>
          </a:p>
          <a:p>
            <a:pPr marL="0" marR="0" lvl="0" indent="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3.3 Tratamento dos dados –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Através de estatística descritiva, testes de normalidade,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skewness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curtosis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mahalanobis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análise fatorial exploratória e correlação múltipla entre variáveis escalares.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3.4 Coleta dos dados –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dados foram coletados por meio de aplicação de questionário estruturado de modo presencial face-a-face. As rotas foram estruturadas para cumprir as metas de tamanho desejado para a amostra de modo aleatório em três etapas: (1) As unidades de coleta foram prospectadas de acordo com o tamanho dos setores censitários de cada localidade (IBGE, 2010); (2) por sorteio de logradouro e (3) a orientação para escolha dos domicílios usando a técnica de abordagem cruzada em quadras ou quarteirões.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amostra foi obtida entre os 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dias: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23/03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29/03/2023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3.5 Tabulação –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base de dados foi tabulada por meio do 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software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Sphinx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5.0®.</a:t>
            </a:r>
          </a:p>
        </p:txBody>
      </p:sp>
    </p:spTree>
    <p:extLst>
      <p:ext uri="{BB962C8B-B14F-4D97-AF65-F5344CB8AC3E}">
        <p14:creationId xmlns:p14="http://schemas.microsoft.com/office/powerpoint/2010/main" val="6347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3999BAE7-2D46-44D6-9965-9382124E9A29}"/>
              </a:ext>
            </a:extLst>
          </p:cNvPr>
          <p:cNvSpPr txBox="1"/>
          <p:nvPr/>
        </p:nvSpPr>
        <p:spPr>
          <a:xfrm>
            <a:off x="5617387" y="1650980"/>
            <a:ext cx="6332876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600">
                <a:solidFill>
                  <a:srgbClr val="59595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kern="0" dirty="0" smtClean="0">
                <a:latin typeface="Verdana" panose="020B0604030504040204" pitchFamily="34" charset="0"/>
                <a:ea typeface="Verdana" panose="020B0604030504040204" pitchFamily="34" charset="0"/>
                <a:sym typeface="Poppins Regular"/>
              </a:rPr>
              <a:t>Pretensão em realizar compras para o período da semana santa e páscoa</a:t>
            </a:r>
            <a:endParaRPr kern="0" dirty="0">
              <a:latin typeface="Verdana" panose="020B0604030504040204" pitchFamily="34" charset="0"/>
              <a:ea typeface="Verdana" panose="020B0604030504040204" pitchFamily="34" charset="0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94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05BA-8189-4CC6-98B2-0FE83C6EB094}"/>
              </a:ext>
            </a:extLst>
          </p:cNvPr>
          <p:cNvSpPr txBox="1"/>
          <p:nvPr/>
        </p:nvSpPr>
        <p:spPr>
          <a:xfrm>
            <a:off x="566820" y="1594322"/>
            <a:ext cx="5098256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1500">
                <a:solidFill>
                  <a:srgbClr val="53535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Pretende realizar algum tipo de compra para a semana santa e/ou para páscoa?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nte: Action Pesquisas, Maio-Junho/2022. Amostra total dos entrevistados.…">
            <a:extLst>
              <a:ext uri="{FF2B5EF4-FFF2-40B4-BE49-F238E27FC236}">
                <a16:creationId xmlns:a16="http://schemas.microsoft.com/office/drawing/2014/main" id="{6C25EB26-36E8-484A-B852-04E7A7D54884}"/>
              </a:ext>
            </a:extLst>
          </p:cNvPr>
          <p:cNvSpPr txBox="1"/>
          <p:nvPr/>
        </p:nvSpPr>
        <p:spPr>
          <a:xfrm>
            <a:off x="494530" y="6519450"/>
            <a:ext cx="6870289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defRPr sz="700">
                <a:solidFill>
                  <a:srgbClr val="000000"/>
                </a:solidFill>
              </a:defRPr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Resposta </a:t>
            </a:r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Espontânea</a:t>
            </a: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 e </a:t>
            </a:r>
            <a:r>
              <a:rPr lang="pt-BR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Múltipla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, aceitava-se mais de uma resposta para quem citou que pretende realizar compras.</a:t>
            </a:r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>
              <a:defRPr sz="700">
                <a:solidFill>
                  <a:srgbClr val="000000"/>
                </a:solidFill>
              </a:defRPr>
            </a:pP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Fonte: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800" i="1" dirty="0">
                <a:latin typeface="Verdana" panose="020B0604030504040204" pitchFamily="34" charset="0"/>
                <a:ea typeface="Verdana" panose="020B0604030504040204" pitchFamily="34" charset="0"/>
              </a:rPr>
              <a:t>Action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800" dirty="0" err="1">
                <a:latin typeface="Verdana" panose="020B0604030504040204" pitchFamily="34" charset="0"/>
                <a:ea typeface="Verdana" panose="020B0604030504040204" pitchFamily="34" charset="0"/>
              </a:rPr>
              <a:t>Pesquisas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coleta realizada de 23 a 29 de março de 2023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Zona urbana da cidade de Manaus.</a:t>
            </a:r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E2464D-2EE7-4FF9-890D-0F76BDC02064}"/>
              </a:ext>
            </a:extLst>
          </p:cNvPr>
          <p:cNvSpPr txBox="1"/>
          <p:nvPr/>
        </p:nvSpPr>
        <p:spPr>
          <a:xfrm>
            <a:off x="494530" y="806729"/>
            <a:ext cx="810293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Período da Semana Santa e Páscoa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8405BA-8189-4CC6-98B2-0FE83C6EB094}"/>
              </a:ext>
            </a:extLst>
          </p:cNvPr>
          <p:cNvSpPr txBox="1"/>
          <p:nvPr/>
        </p:nvSpPr>
        <p:spPr>
          <a:xfrm>
            <a:off x="7351518" y="1835288"/>
            <a:ext cx="355778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1500">
                <a:solidFill>
                  <a:srgbClr val="53535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 que pretende comprar?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55253"/>
              </p:ext>
            </p:extLst>
          </p:nvPr>
        </p:nvGraphicFramePr>
        <p:xfrm>
          <a:off x="6769299" y="2173838"/>
          <a:ext cx="4140000" cy="198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143799547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026871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52906990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PRETENSÃO EM REALIZAR COMPRAS PARA A SEMANA SANTA E PÁSCOA (RESPOSTA MÚLTIPLA)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FREQ.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16361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que pretendem comprar?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Peixe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6547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Ovos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Páscoa 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Chocolates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223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Rancho/ Produtos da cesta básica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964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Outras compras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6975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30100" y="2585307"/>
            <a:ext cx="4771695" cy="302869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8405BA-8189-4CC6-98B2-0FE83C6EB094}"/>
              </a:ext>
            </a:extLst>
          </p:cNvPr>
          <p:cNvSpPr txBox="1"/>
          <p:nvPr/>
        </p:nvSpPr>
        <p:spPr>
          <a:xfrm>
            <a:off x="5118099" y="4351408"/>
            <a:ext cx="57912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1500">
                <a:solidFill>
                  <a:srgbClr val="53535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quanto em média, pretende gastar nesta compra?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Conector Angulado 12"/>
          <p:cNvCxnSpPr/>
          <p:nvPr/>
        </p:nvCxnSpPr>
        <p:spPr>
          <a:xfrm flipV="1">
            <a:off x="3904323" y="2751247"/>
            <a:ext cx="2370353" cy="635806"/>
          </a:xfrm>
          <a:prstGeom prst="bentConnector3">
            <a:avLst>
              <a:gd name="adj1" fmla="val 6152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99456"/>
              </p:ext>
            </p:extLst>
          </p:nvPr>
        </p:nvGraphicFramePr>
        <p:xfrm>
          <a:off x="6769299" y="4716524"/>
          <a:ext cx="4140000" cy="1692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143799547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026871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52906990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PRETENSÃO EM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GASTAR COM AS COMPRAS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FREQ.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16361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Quanto pretende gastar?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Peixe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R$ 153,40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6547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Ovos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Páscoa 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Chocolates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R$ 125,11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2233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Rancho/ Produtos da cesta básica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R$ 187,50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964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TICKET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MÉDIO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R$ 146,55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8" grpId="0" animBg="1" advAuto="0"/>
      <p:bldP spid="12" grpId="0" animBg="1" advAuto="0"/>
      <p:bldP spid="1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3" y="1627960"/>
            <a:ext cx="6748381" cy="33009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05BA-8189-4CC6-98B2-0FE83C6EB094}"/>
              </a:ext>
            </a:extLst>
          </p:cNvPr>
          <p:cNvSpPr txBox="1"/>
          <p:nvPr/>
        </p:nvSpPr>
        <p:spPr>
          <a:xfrm>
            <a:off x="713966" y="1372172"/>
            <a:ext cx="816727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1500">
                <a:solidFill>
                  <a:srgbClr val="53535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Realizou pesquisas de preços para decidir onde pretende comprar?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nte: Action Pesquisas, Maio-Junho/2022. Amostra total dos entrevistados.…">
            <a:extLst>
              <a:ext uri="{FF2B5EF4-FFF2-40B4-BE49-F238E27FC236}">
                <a16:creationId xmlns:a16="http://schemas.microsoft.com/office/drawing/2014/main" id="{6C25EB26-36E8-484A-B852-04E7A7D54884}"/>
              </a:ext>
            </a:extLst>
          </p:cNvPr>
          <p:cNvSpPr txBox="1"/>
          <p:nvPr/>
        </p:nvSpPr>
        <p:spPr>
          <a:xfrm>
            <a:off x="8881243" y="1983779"/>
            <a:ext cx="325820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 defTabSz="457200">
              <a:defRPr sz="700">
                <a:solidFill>
                  <a:srgbClr val="000000"/>
                </a:solidFill>
              </a:defRPr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Resposta </a:t>
            </a:r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Espontânea</a:t>
            </a: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 e </a:t>
            </a:r>
            <a:r>
              <a:rPr lang="pt-BR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única.</a:t>
            </a:r>
          </a:p>
          <a:p>
            <a:pPr algn="r" defTabSz="457200">
              <a:defRPr sz="700">
                <a:solidFill>
                  <a:srgbClr val="000000"/>
                </a:solidFill>
              </a:defRPr>
            </a:pPr>
            <a:r>
              <a:rPr sz="800" dirty="0" smtClean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Fonte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: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800" i="1" dirty="0">
                <a:latin typeface="Verdana" panose="020B0604030504040204" pitchFamily="34" charset="0"/>
                <a:ea typeface="Verdana" panose="020B0604030504040204" pitchFamily="34" charset="0"/>
              </a:rPr>
              <a:t>Action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800" dirty="0" err="1">
                <a:latin typeface="Verdana" panose="020B0604030504040204" pitchFamily="34" charset="0"/>
                <a:ea typeface="Verdana" panose="020B0604030504040204" pitchFamily="34" charset="0"/>
              </a:rPr>
              <a:t>Pesquisas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coleta realizada de 23 a 29 de março de 2023</a:t>
            </a:r>
            <a:r>
              <a:rPr sz="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Zona urbana da cidade de Manaus.</a:t>
            </a:r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E2464D-2EE7-4FF9-890D-0F76BDC02064}"/>
              </a:ext>
            </a:extLst>
          </p:cNvPr>
          <p:cNvSpPr txBox="1"/>
          <p:nvPr/>
        </p:nvSpPr>
        <p:spPr>
          <a:xfrm>
            <a:off x="494530" y="806729"/>
            <a:ext cx="810293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Período da Semana Santa e Páscoa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79005"/>
              </p:ext>
            </p:extLst>
          </p:nvPr>
        </p:nvGraphicFramePr>
        <p:xfrm>
          <a:off x="4466526" y="5201978"/>
          <a:ext cx="7323770" cy="1512000"/>
        </p:xfrm>
        <a:graphic>
          <a:graphicData uri="http://schemas.openxmlformats.org/drawingml/2006/table">
            <a:tbl>
              <a:tblPr/>
              <a:tblGrid>
                <a:gridCol w="3003770">
                  <a:extLst>
                    <a:ext uri="{9D8B030D-6E8A-4147-A177-3AD203B41FA5}">
                      <a16:colId xmlns:a16="http://schemas.microsoft.com/office/drawing/2014/main" val="26856283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618006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581515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5318595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7217195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QUE PRETENDE COMPRAR?</a:t>
                      </a:r>
                    </a:p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REALIZOU PESQUISA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PREÇOS?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Peixe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Ovos de Páscoa e Chocolates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Rancho/ Produtos da cesta básica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58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107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Sim, já fiz e estou decidido(a) onde comprar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25,9%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20,6%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24,6%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774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Já fiz, mas ainda não estou decidido(a)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7,4%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14,3%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11,1%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99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Ainda não fiz pesquisa de preços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40,7%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40,5%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38,2%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39,2%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087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Não costumo fazer pesquisa de preços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25,9%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20,2%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26,5%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25,1%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166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8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2695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9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93139</TotalTime>
  <Words>598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Poppins Bold</vt:lpstr>
      <vt:lpstr>Poppins Light</vt:lpstr>
      <vt:lpstr>Poppins Regular</vt:lpstr>
      <vt:lpstr>Verdana</vt:lpstr>
      <vt:lpstr>Personalizar design</vt:lpstr>
      <vt:lpstr>10_Personalizar design</vt:lpstr>
      <vt:lpstr>11_Personalizar design</vt:lpstr>
      <vt:lpstr>17_Personalizar design</vt:lpstr>
      <vt:lpstr>1_Personalizar design</vt:lpstr>
      <vt:lpstr>19_Personalizar design</vt:lpstr>
      <vt:lpstr>3_Personalizar design</vt:lpstr>
      <vt:lpstr>2_Personalizar design</vt:lpstr>
      <vt:lpstr>20_Personalizar design</vt:lpstr>
      <vt:lpstr>16_Personalizar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ACTION PESQUISAS DE MERCADO</dc:creator>
  <cp:lastModifiedBy>CLEUTON</cp:lastModifiedBy>
  <cp:revision>9930</cp:revision>
  <cp:lastPrinted>2022-04-11T19:14:20Z</cp:lastPrinted>
  <dcterms:created xsi:type="dcterms:W3CDTF">2009-09-07T17:02:39Z</dcterms:created>
  <dcterms:modified xsi:type="dcterms:W3CDTF">2023-03-30T21:18:17Z</dcterms:modified>
</cp:coreProperties>
</file>